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4" r:id="rId19"/>
    <p:sldId id="275" r:id="rId20"/>
    <p:sldId id="276" r:id="rId21"/>
  </p:sldIdLst>
  <p:sldSz cx="9144000" cy="5143500" type="screen16x9"/>
  <p:notesSz cx="6858000" cy="9144000"/>
  <p:embeddedFontLst>
    <p:embeddedFont>
      <p:font typeface="Cambria" panose="02040503050406030204" pitchFamily="18" charset="0"/>
      <p:regular r:id="rId23"/>
      <p:bold r:id="rId24"/>
      <p:italic r:id="rId25"/>
      <p:boldItalic r:id="rId26"/>
    </p:embeddedFont>
    <p:embeddedFont>
      <p:font typeface="Open Sans" panose="020B0606030504020204" pitchFamily="34" charset="0"/>
      <p:regular r:id="rId27"/>
      <p:bold r:id="rId28"/>
      <p:italic r:id="rId29"/>
      <p:boldItalic r:id="rId30"/>
    </p:embeddedFont>
    <p:embeddedFont>
      <p:font typeface="PT Sans Narrow" panose="020B0506020203020204" pitchFamily="34" charset="0"/>
      <p:regular r:id="rId31"/>
      <p:bold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5" d="100"/>
          <a:sy n="95" d="100"/>
        </p:scale>
        <p:origin x="846" y="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Uluc Birol" userId="334cec97a9185d12" providerId="LiveId" clId="{11CCF0AF-F33B-47E7-957A-757A8DD3631E}"/>
    <pc:docChg chg="custSel modSld">
      <pc:chgData name="Uluc Birol" userId="334cec97a9185d12" providerId="LiveId" clId="{11CCF0AF-F33B-47E7-957A-757A8DD3631E}" dt="2021-11-30T17:49:22.293" v="15" actId="207"/>
      <pc:docMkLst>
        <pc:docMk/>
      </pc:docMkLst>
      <pc:sldChg chg="modSp mod">
        <pc:chgData name="Uluc Birol" userId="334cec97a9185d12" providerId="LiveId" clId="{11CCF0AF-F33B-47E7-957A-757A8DD3631E}" dt="2021-11-30T17:48:00.576" v="1" actId="27636"/>
        <pc:sldMkLst>
          <pc:docMk/>
          <pc:sldMk cId="0" sldId="263"/>
        </pc:sldMkLst>
        <pc:spChg chg="mod">
          <ac:chgData name="Uluc Birol" userId="334cec97a9185d12" providerId="LiveId" clId="{11CCF0AF-F33B-47E7-957A-757A8DD3631E}" dt="2021-11-30T17:48:00.576" v="1" actId="27636"/>
          <ac:spMkLst>
            <pc:docMk/>
            <pc:sldMk cId="0" sldId="263"/>
            <ac:spMk id="116" creationId="{00000000-0000-0000-0000-000000000000}"/>
          </ac:spMkLst>
        </pc:spChg>
      </pc:sldChg>
      <pc:sldChg chg="modSp mod">
        <pc:chgData name="Uluc Birol" userId="334cec97a9185d12" providerId="LiveId" clId="{11CCF0AF-F33B-47E7-957A-757A8DD3631E}" dt="2021-11-30T17:48:08.818" v="2" actId="207"/>
        <pc:sldMkLst>
          <pc:docMk/>
          <pc:sldMk cId="0" sldId="264"/>
        </pc:sldMkLst>
        <pc:spChg chg="mod">
          <ac:chgData name="Uluc Birol" userId="334cec97a9185d12" providerId="LiveId" clId="{11CCF0AF-F33B-47E7-957A-757A8DD3631E}" dt="2021-11-30T17:48:08.818" v="2" actId="207"/>
          <ac:spMkLst>
            <pc:docMk/>
            <pc:sldMk cId="0" sldId="264"/>
            <ac:spMk id="122" creationId="{00000000-0000-0000-0000-000000000000}"/>
          </ac:spMkLst>
        </pc:spChg>
      </pc:sldChg>
      <pc:sldChg chg="modSp mod">
        <pc:chgData name="Uluc Birol" userId="334cec97a9185d12" providerId="LiveId" clId="{11CCF0AF-F33B-47E7-957A-757A8DD3631E}" dt="2021-11-30T17:48:23.486" v="6" actId="27636"/>
        <pc:sldMkLst>
          <pc:docMk/>
          <pc:sldMk cId="0" sldId="265"/>
        </pc:sldMkLst>
        <pc:spChg chg="mod">
          <ac:chgData name="Uluc Birol" userId="334cec97a9185d12" providerId="LiveId" clId="{11CCF0AF-F33B-47E7-957A-757A8DD3631E}" dt="2021-11-30T17:48:23.486" v="6" actId="27636"/>
          <ac:spMkLst>
            <pc:docMk/>
            <pc:sldMk cId="0" sldId="265"/>
            <ac:spMk id="127" creationId="{00000000-0000-0000-0000-000000000000}"/>
          </ac:spMkLst>
        </pc:spChg>
      </pc:sldChg>
      <pc:sldChg chg="modSp mod">
        <pc:chgData name="Uluc Birol" userId="334cec97a9185d12" providerId="LiveId" clId="{11CCF0AF-F33B-47E7-957A-757A8DD3631E}" dt="2021-11-30T17:48:35.884" v="9" actId="207"/>
        <pc:sldMkLst>
          <pc:docMk/>
          <pc:sldMk cId="0" sldId="266"/>
        </pc:sldMkLst>
        <pc:spChg chg="mod">
          <ac:chgData name="Uluc Birol" userId="334cec97a9185d12" providerId="LiveId" clId="{11CCF0AF-F33B-47E7-957A-757A8DD3631E}" dt="2021-11-30T17:48:30.350" v="7" actId="207"/>
          <ac:spMkLst>
            <pc:docMk/>
            <pc:sldMk cId="0" sldId="266"/>
            <ac:spMk id="135" creationId="{00000000-0000-0000-0000-000000000000}"/>
          </ac:spMkLst>
        </pc:spChg>
        <pc:spChg chg="mod">
          <ac:chgData name="Uluc Birol" userId="334cec97a9185d12" providerId="LiveId" clId="{11CCF0AF-F33B-47E7-957A-757A8DD3631E}" dt="2021-11-30T17:48:32.763" v="8" actId="207"/>
          <ac:spMkLst>
            <pc:docMk/>
            <pc:sldMk cId="0" sldId="266"/>
            <ac:spMk id="137" creationId="{00000000-0000-0000-0000-000000000000}"/>
          </ac:spMkLst>
        </pc:spChg>
        <pc:spChg chg="mod">
          <ac:chgData name="Uluc Birol" userId="334cec97a9185d12" providerId="LiveId" clId="{11CCF0AF-F33B-47E7-957A-757A8DD3631E}" dt="2021-11-30T17:48:35.884" v="9" actId="207"/>
          <ac:spMkLst>
            <pc:docMk/>
            <pc:sldMk cId="0" sldId="266"/>
            <ac:spMk id="138" creationId="{00000000-0000-0000-0000-000000000000}"/>
          </ac:spMkLst>
        </pc:spChg>
      </pc:sldChg>
      <pc:sldChg chg="modSp mod">
        <pc:chgData name="Uluc Birol" userId="334cec97a9185d12" providerId="LiveId" clId="{11CCF0AF-F33B-47E7-957A-757A8DD3631E}" dt="2021-11-30T17:48:50.477" v="11" actId="207"/>
        <pc:sldMkLst>
          <pc:docMk/>
          <pc:sldMk cId="0" sldId="267"/>
        </pc:sldMkLst>
        <pc:spChg chg="mod">
          <ac:chgData name="Uluc Birol" userId="334cec97a9185d12" providerId="LiveId" clId="{11CCF0AF-F33B-47E7-957A-757A8DD3631E}" dt="2021-11-30T17:48:43.575" v="10" actId="207"/>
          <ac:spMkLst>
            <pc:docMk/>
            <pc:sldMk cId="0" sldId="267"/>
            <ac:spMk id="147" creationId="{00000000-0000-0000-0000-000000000000}"/>
          </ac:spMkLst>
        </pc:spChg>
        <pc:spChg chg="mod">
          <ac:chgData name="Uluc Birol" userId="334cec97a9185d12" providerId="LiveId" clId="{11CCF0AF-F33B-47E7-957A-757A8DD3631E}" dt="2021-11-30T17:48:50.477" v="11" actId="207"/>
          <ac:spMkLst>
            <pc:docMk/>
            <pc:sldMk cId="0" sldId="267"/>
            <ac:spMk id="149" creationId="{00000000-0000-0000-0000-000000000000}"/>
          </ac:spMkLst>
        </pc:spChg>
      </pc:sldChg>
      <pc:sldChg chg="modSp mod">
        <pc:chgData name="Uluc Birol" userId="334cec97a9185d12" providerId="LiveId" clId="{11CCF0AF-F33B-47E7-957A-757A8DD3631E}" dt="2021-11-30T17:49:01.701" v="12" actId="207"/>
        <pc:sldMkLst>
          <pc:docMk/>
          <pc:sldMk cId="0" sldId="268"/>
        </pc:sldMkLst>
        <pc:spChg chg="mod">
          <ac:chgData name="Uluc Birol" userId="334cec97a9185d12" providerId="LiveId" clId="{11CCF0AF-F33B-47E7-957A-757A8DD3631E}" dt="2021-11-30T17:49:01.701" v="12" actId="207"/>
          <ac:spMkLst>
            <pc:docMk/>
            <pc:sldMk cId="0" sldId="268"/>
            <ac:spMk id="156" creationId="{00000000-0000-0000-0000-000000000000}"/>
          </ac:spMkLst>
        </pc:spChg>
      </pc:sldChg>
      <pc:sldChg chg="modSp mod">
        <pc:chgData name="Uluc Birol" userId="334cec97a9185d12" providerId="LiveId" clId="{11CCF0AF-F33B-47E7-957A-757A8DD3631E}" dt="2021-11-30T17:49:22.293" v="15" actId="207"/>
        <pc:sldMkLst>
          <pc:docMk/>
          <pc:sldMk cId="0" sldId="269"/>
        </pc:sldMkLst>
        <pc:spChg chg="mod">
          <ac:chgData name="Uluc Birol" userId="334cec97a9185d12" providerId="LiveId" clId="{11CCF0AF-F33B-47E7-957A-757A8DD3631E}" dt="2021-11-30T17:49:22.293" v="15" actId="207"/>
          <ac:spMkLst>
            <pc:docMk/>
            <pc:sldMk cId="0" sldId="269"/>
            <ac:spMk id="163" creationId="{00000000-0000-0000-0000-000000000000}"/>
          </ac:spMkLst>
        </pc:spChg>
      </pc:sldChg>
    </pc:docChg>
  </pc:docChgLst>
  <pc:docChgLst>
    <pc:chgData name="Uluc Birol" userId="334cec97a9185d12" providerId="LiveId" clId="{3982BF63-3B7D-467A-8C28-A6E66E7798F4}"/>
    <pc:docChg chg="modSld">
      <pc:chgData name="Uluc Birol" userId="334cec97a9185d12" providerId="LiveId" clId="{3982BF63-3B7D-467A-8C28-A6E66E7798F4}" dt="2021-11-30T17:40:05.196" v="0" actId="122"/>
      <pc:docMkLst>
        <pc:docMk/>
      </pc:docMkLst>
      <pc:sldChg chg="modSp mod">
        <pc:chgData name="Uluc Birol" userId="334cec97a9185d12" providerId="LiveId" clId="{3982BF63-3B7D-467A-8C28-A6E66E7798F4}" dt="2021-11-30T17:40:05.196" v="0" actId="122"/>
        <pc:sldMkLst>
          <pc:docMk/>
          <pc:sldMk cId="0" sldId="274"/>
        </pc:sldMkLst>
        <pc:spChg chg="mod">
          <ac:chgData name="Uluc Birol" userId="334cec97a9185d12" providerId="LiveId" clId="{3982BF63-3B7D-467A-8C28-A6E66E7798F4}" dt="2021-11-30T17:40:05.196" v="0" actId="122"/>
          <ac:spMkLst>
            <pc:docMk/>
            <pc:sldMk cId="0" sldId="274"/>
            <ac:spMk id="196" creationId="{00000000-0000-0000-0000-000000000000}"/>
          </ac:spMkLst>
        </pc:spChg>
      </pc:sldChg>
    </pc:docChg>
  </pc:docChgLst>
</pc:chgInfo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02c887074c_2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02c887074c_2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kyla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04931324db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04931324db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Hareem 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04931324db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04931324db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Hareem 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04931324db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04931324db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Hareem 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0501dea98a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10501dea98a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Hareem 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0501dea98a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0501dea98a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Steven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0501dea98a_3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10501dea98a_3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Steven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0501dea98a_3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0501dea98a_3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Steven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043c0294a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1043c0294a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04931324db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104931324db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04c1dea8a9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04c1dea8a9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Luke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043c0294aa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1043c0294aa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04c1dea8a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04c1dea8a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>
                <a:solidFill>
                  <a:schemeClr val="dk1"/>
                </a:solidFill>
              </a:rPr>
              <a:t>Luke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04c1dea8a9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104c1dea8a9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>
                <a:solidFill>
                  <a:schemeClr val="dk1"/>
                </a:solidFill>
              </a:rPr>
              <a:t>Luke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04c1dea8a9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04c1dea8a9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>
                <a:solidFill>
                  <a:schemeClr val="dk1"/>
                </a:solidFill>
              </a:rPr>
              <a:t>Luke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0501dea98a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0501dea98a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goutam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0501dea98a_1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0501dea98a_1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goutam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0449bd2d5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0449bd2d51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kyla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02c887074c_2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02c887074c_2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kyla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8" name="Google Shape;18;p2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>
            <a:spLocks noGrp="1"/>
          </p:cNvSpPr>
          <p:nvPr>
            <p:ph type="body" idx="1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9" name="Google Shape;59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1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2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6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>
            <a:spLocks noGrp="1"/>
          </p:cNvSpPr>
          <p:nvPr>
            <p:ph type="body" idx="1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>
            <a:endParaRPr/>
          </a:p>
        </p:txBody>
      </p:sp>
      <p:sp>
        <p:nvSpPr>
          <p:cNvPr id="54" name="Google Shape;5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trop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ositivelyosceola.com/disney-world-hirng-3500/" TargetMode="External"/><Relationship Id="rId7" Type="http://schemas.openxmlformats.org/officeDocument/2006/relationships/hyperlink" Target="https://handymanguides.com/tips/phillips-screwdriver-history/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google.com/url?sa=i&amp;url=https%3A%2F%2Fwww.disneyinstitute.com%2Fblog%2Fnew-year-new-skills-reach-your-2021-professional-goals-with-courses-from-49%2F&amp;psig=AOvVaw3jbn5qPr2MiBvjQAfaH_nR&amp;ust=1638087331914000&amp;source=images&amp;cd=vfe&amp;ved=0CAsQjRxqFwoTCLC3iNHkt_QCFQAAAAAdAAAAABAD" TargetMode="External"/><Relationship Id="rId5" Type="http://schemas.openxmlformats.org/officeDocument/2006/relationships/hyperlink" Target="https://www.google.com/url?sa=i&amp;url=http%3A%2F%2Fdoctordisney.com%2F2014%2F04%2F22%2F10-things-disney-attractions-disney-cast-members-dont-want-you-to-know%2F&amp;psig=AOvVaw3Q1uKvj1NvVrOfUp6somR8&amp;ust=1638087550303000&amp;source=images&amp;cd=vfe&amp;ved=0CAsQjRxqFwoTCPjMuLnlt_QCFQAAAAAdAAAAABAD" TargetMode="External"/><Relationship Id="rId4" Type="http://schemas.openxmlformats.org/officeDocument/2006/relationships/hyperlink" Target="https://www.google.com/url?sa=i&amp;url=https%3A%2F%2Fwww.positivelyosceola.com%2Fdisney-world-hirng-3500%2F&amp;psig=AOvVaw2ATa9nJLocBAWBOKJlNnqB&amp;ust=1638085729607000&amp;source=images&amp;cd=vfe&amp;ved=0CAsQjRxqFwoTCMCV_tbet_QCFQAAAAAdAAAAABAZ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orldofwalt.com/a-legacy-of-leaders-disney-ceos-through-the-years.html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thedailybeast.com/going-10-rounds-with-top-bartender-joaquin-simo" TargetMode="External"/><Relationship Id="rId5" Type="http://schemas.openxmlformats.org/officeDocument/2006/relationships/hyperlink" Target="https://www.inc.com/janine-popick/5-critical-reasons-to-cross-train-your-employees.html" TargetMode="External"/><Relationship Id="rId4" Type="http://schemas.openxmlformats.org/officeDocument/2006/relationships/hyperlink" Target="https://www.gobankingrates.com/money/jobs/secrets-of-disneyland-employees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drive.google.com/file/d/1K9uDJLInWadUFxVHzx1SJ3lu2j4sl9U_/view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>
            <a:spLocks noGrp="1"/>
          </p:cNvSpPr>
          <p:nvPr>
            <p:ph type="ctrTitle"/>
          </p:nvPr>
        </p:nvSpPr>
        <p:spPr>
          <a:xfrm>
            <a:off x="1004163" y="2915164"/>
            <a:ext cx="7136700" cy="102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5200" dirty="0"/>
              <a:t>The Walt Disney Company</a:t>
            </a:r>
            <a:endParaRPr sz="5200" dirty="0"/>
          </a:p>
        </p:txBody>
      </p:sp>
      <p:sp>
        <p:nvSpPr>
          <p:cNvPr id="67" name="Google Shape;67;p13"/>
          <p:cNvSpPr txBox="1"/>
          <p:nvPr/>
        </p:nvSpPr>
        <p:spPr>
          <a:xfrm flipH="1">
            <a:off x="2104875" y="4324075"/>
            <a:ext cx="49353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>
                <a:latin typeface="Open Sans"/>
                <a:ea typeface="Open Sans"/>
                <a:cs typeface="Open Sans"/>
                <a:sym typeface="Open Sans"/>
              </a:rPr>
              <a:t>Kyla | Hareem | Steven | Luke | Goutam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68" name="Google Shape;68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55787" y="1250100"/>
            <a:ext cx="1832426" cy="18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>
            <a:spLocks noGrp="1"/>
          </p:cNvSpPr>
          <p:nvPr>
            <p:ph type="body" idx="1"/>
          </p:nvPr>
        </p:nvSpPr>
        <p:spPr>
          <a:xfrm>
            <a:off x="4217100" y="482900"/>
            <a:ext cx="4926900" cy="44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92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CA" sz="1700" dirty="0">
                <a:solidFill>
                  <a:srgbClr val="000000"/>
                </a:solidFill>
              </a:rPr>
              <a:t>In order for conflict to be constructive and not counterproductive, the work environment must be a safe place for employees</a:t>
            </a:r>
            <a:endParaRPr sz="1700" dirty="0">
              <a:solidFill>
                <a:srgbClr val="000000"/>
              </a:solidFill>
            </a:endParaRPr>
          </a:p>
          <a:p>
            <a:pPr marL="457200" lvl="0" indent="-3492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CA" sz="1700" dirty="0">
                <a:solidFill>
                  <a:srgbClr val="000000"/>
                </a:solidFill>
              </a:rPr>
              <a:t>This environment must be properly maintained by those in leadership positions</a:t>
            </a:r>
            <a:endParaRPr sz="1700" dirty="0">
              <a:solidFill>
                <a:srgbClr val="000000"/>
              </a:solidFill>
            </a:endParaRPr>
          </a:p>
          <a:p>
            <a:pPr marL="457200" lvl="0" indent="-3492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CA" sz="1700" dirty="0">
                <a:solidFill>
                  <a:srgbClr val="000000"/>
                </a:solidFill>
              </a:rPr>
              <a:t>Team members are encouraged to share their thoughts and express opinions with each other and management</a:t>
            </a:r>
            <a:endParaRPr sz="1700" dirty="0">
              <a:solidFill>
                <a:srgbClr val="000000"/>
              </a:solidFill>
            </a:endParaRPr>
          </a:p>
        </p:txBody>
      </p:sp>
      <p:pic>
        <p:nvPicPr>
          <p:cNvPr id="128" name="Google Shape;12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482888"/>
            <a:ext cx="4064701" cy="4177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3"/>
          <p:cNvSpPr txBox="1">
            <a:spLocks noGrp="1"/>
          </p:cNvSpPr>
          <p:nvPr>
            <p:ph type="title"/>
          </p:nvPr>
        </p:nvSpPr>
        <p:spPr>
          <a:xfrm>
            <a:off x="311700" y="2715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Leadership and Employee Training Programs</a:t>
            </a:r>
            <a:endParaRPr/>
          </a:p>
        </p:txBody>
      </p:sp>
      <p:sp>
        <p:nvSpPr>
          <p:cNvPr id="134" name="Google Shape;134;p23"/>
          <p:cNvSpPr txBox="1"/>
          <p:nvPr/>
        </p:nvSpPr>
        <p:spPr>
          <a:xfrm>
            <a:off x="569750" y="1630100"/>
            <a:ext cx="2611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5" name="Google Shape;135;p23"/>
          <p:cNvSpPr txBox="1"/>
          <p:nvPr/>
        </p:nvSpPr>
        <p:spPr>
          <a:xfrm>
            <a:off x="805625" y="3663850"/>
            <a:ext cx="1709100" cy="1034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 dirty="0">
                <a:latin typeface="Cambria"/>
                <a:ea typeface="Cambria"/>
                <a:cs typeface="Cambria"/>
                <a:sym typeface="Cambria"/>
              </a:rPr>
              <a:t>Professional Development Training Course</a:t>
            </a:r>
            <a:endParaRPr sz="1600" dirty="0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36" name="Google Shape;136;p23"/>
          <p:cNvSpPr txBox="1"/>
          <p:nvPr/>
        </p:nvSpPr>
        <p:spPr>
          <a:xfrm>
            <a:off x="3521325" y="2737925"/>
            <a:ext cx="4557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7" name="Google Shape;137;p23"/>
          <p:cNvSpPr txBox="1"/>
          <p:nvPr/>
        </p:nvSpPr>
        <p:spPr>
          <a:xfrm>
            <a:off x="3655850" y="3663850"/>
            <a:ext cx="1527300" cy="1034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 dirty="0">
                <a:latin typeface="Cambria"/>
                <a:ea typeface="Cambria"/>
                <a:cs typeface="Cambria"/>
                <a:sym typeface="Cambria"/>
              </a:rPr>
              <a:t>Employee Engagement Training</a:t>
            </a:r>
            <a:endParaRPr sz="1600" dirty="0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38" name="Google Shape;138;p23"/>
          <p:cNvSpPr txBox="1"/>
          <p:nvPr/>
        </p:nvSpPr>
        <p:spPr>
          <a:xfrm>
            <a:off x="6479575" y="3773500"/>
            <a:ext cx="17964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 dirty="0">
                <a:latin typeface="Cambria"/>
                <a:ea typeface="Cambria"/>
                <a:cs typeface="Cambria"/>
                <a:sym typeface="Cambria"/>
              </a:rPr>
              <a:t>Cross-Training </a:t>
            </a:r>
            <a:endParaRPr sz="1600" dirty="0"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139" name="Google Shape;13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5863" y="1672663"/>
            <a:ext cx="2348625" cy="1798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6248" y="1285500"/>
            <a:ext cx="1594175" cy="2245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72175" y="1767971"/>
            <a:ext cx="2611200" cy="17628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4"/>
          <p:cNvSpPr txBox="1">
            <a:spLocks noGrp="1"/>
          </p:cNvSpPr>
          <p:nvPr>
            <p:ph type="title"/>
          </p:nvPr>
        </p:nvSpPr>
        <p:spPr>
          <a:xfrm>
            <a:off x="384625" y="321525"/>
            <a:ext cx="43017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-CA" sz="2006"/>
              <a:t>Professional Development Training Course</a:t>
            </a:r>
            <a:endParaRPr sz="2006"/>
          </a:p>
        </p:txBody>
      </p:sp>
      <p:sp>
        <p:nvSpPr>
          <p:cNvPr id="147" name="Google Shape;147;p24"/>
          <p:cNvSpPr txBox="1">
            <a:spLocks noGrp="1"/>
          </p:cNvSpPr>
          <p:nvPr>
            <p:ph type="body" idx="1"/>
          </p:nvPr>
        </p:nvSpPr>
        <p:spPr>
          <a:xfrm>
            <a:off x="311700" y="1028925"/>
            <a:ext cx="4175100" cy="13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353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338"/>
              <a:buFont typeface="Cambria"/>
              <a:buChar char="●"/>
            </a:pPr>
            <a:r>
              <a:rPr lang="en-CA" sz="1337" dirty="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Employee-to-Employee care </a:t>
            </a:r>
            <a:endParaRPr sz="1337" dirty="0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457200" lvl="0" indent="-31353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338"/>
              <a:buFont typeface="Cambria"/>
              <a:buChar char="●"/>
            </a:pPr>
            <a:r>
              <a:rPr lang="en-CA" sz="1337" dirty="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Creating healthy relationships increases team effectiveness</a:t>
            </a:r>
            <a:endParaRPr sz="1337" dirty="0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457200" lvl="0" indent="-31353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338"/>
              <a:buFont typeface="Cambria"/>
              <a:buChar char="●"/>
            </a:pPr>
            <a:r>
              <a:rPr lang="en-CA" sz="1337" dirty="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Home-like environment in the workplace to achieve higher productivity</a:t>
            </a:r>
            <a:endParaRPr sz="1337" dirty="0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48" name="Google Shape;148;p24"/>
          <p:cNvSpPr txBox="1"/>
          <p:nvPr/>
        </p:nvSpPr>
        <p:spPr>
          <a:xfrm>
            <a:off x="384625" y="2907950"/>
            <a:ext cx="41751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0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Disney’s Approach to Employee Engagement </a:t>
            </a:r>
            <a:endParaRPr sz="2000"/>
          </a:p>
        </p:txBody>
      </p:sp>
      <p:sp>
        <p:nvSpPr>
          <p:cNvPr id="149" name="Google Shape;149;p24"/>
          <p:cNvSpPr txBox="1"/>
          <p:nvPr/>
        </p:nvSpPr>
        <p:spPr>
          <a:xfrm>
            <a:off x="311700" y="3601050"/>
            <a:ext cx="3970800" cy="9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300"/>
              <a:buFont typeface="Cambria"/>
              <a:buChar char="●"/>
            </a:pPr>
            <a:r>
              <a:rPr lang="en-CA" sz="1300" dirty="0">
                <a:latin typeface="Cambria"/>
                <a:ea typeface="Cambria"/>
                <a:cs typeface="Cambria"/>
                <a:sym typeface="Cambria"/>
              </a:rPr>
              <a:t>It increases the overall productivity of the company. </a:t>
            </a:r>
            <a:endParaRPr sz="1300" dirty="0">
              <a:latin typeface="Cambria"/>
              <a:ea typeface="Cambria"/>
              <a:cs typeface="Cambria"/>
              <a:sym typeface="Cambria"/>
            </a:endParaRPr>
          </a:p>
          <a:p>
            <a:pPr marL="45720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300"/>
              <a:buFont typeface="Cambria"/>
              <a:buChar char="●"/>
            </a:pPr>
            <a:r>
              <a:rPr lang="en-CA" sz="1300" dirty="0">
                <a:latin typeface="Cambria"/>
                <a:ea typeface="Cambria"/>
                <a:cs typeface="Cambria"/>
                <a:sym typeface="Cambria"/>
              </a:rPr>
              <a:t>Sufficient training ensures more opportunities and improve communication skills </a:t>
            </a:r>
            <a:endParaRPr sz="1300" dirty="0"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150" name="Google Shape;15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4900" y="1376813"/>
            <a:ext cx="4248648" cy="238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2358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Cross-Training</a:t>
            </a:r>
            <a:endParaRPr/>
          </a:p>
        </p:txBody>
      </p:sp>
      <p:sp>
        <p:nvSpPr>
          <p:cNvPr id="156" name="Google Shape;156;p25"/>
          <p:cNvSpPr txBox="1">
            <a:spLocks noGrp="1"/>
          </p:cNvSpPr>
          <p:nvPr>
            <p:ph type="body" idx="1"/>
          </p:nvPr>
        </p:nvSpPr>
        <p:spPr>
          <a:xfrm>
            <a:off x="311700" y="1194900"/>
            <a:ext cx="4260300" cy="381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500"/>
              <a:buFont typeface="Cambria"/>
              <a:buChar char="●"/>
            </a:pPr>
            <a:r>
              <a:rPr lang="en-CA" sz="1500" dirty="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Cross training at </a:t>
            </a:r>
            <a:r>
              <a:rPr lang="en-CA" sz="1500" dirty="0" err="1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disney</a:t>
            </a:r>
            <a:r>
              <a:rPr lang="en-CA" sz="1500" dirty="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 is mandatory for all team members</a:t>
            </a:r>
            <a:endParaRPr sz="1500" dirty="0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500"/>
              <a:buFont typeface="Cambria"/>
              <a:buChar char="●"/>
            </a:pPr>
            <a:r>
              <a:rPr lang="en-CA" sz="1500" dirty="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Employees are appointed to different tasks everyday and are moved around the company to broaden their skills set and support their career growth.</a:t>
            </a:r>
            <a:endParaRPr sz="1500" dirty="0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500"/>
              <a:buFont typeface="Cambria"/>
              <a:buChar char="●"/>
            </a:pPr>
            <a:r>
              <a:rPr lang="en-CA" sz="1500" dirty="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Cross training at Disney sets them apart from  other companies because there isn’t much employee interaction</a:t>
            </a:r>
            <a:endParaRPr sz="1500" dirty="0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157" name="Google Shape;15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630000"/>
            <a:ext cx="4419600" cy="248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 txBox="1">
            <a:spLocks noGrp="1"/>
          </p:cNvSpPr>
          <p:nvPr>
            <p:ph type="title"/>
          </p:nvPr>
        </p:nvSpPr>
        <p:spPr>
          <a:xfrm>
            <a:off x="311700" y="247200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Key advantages of Cross-training</a:t>
            </a:r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body" idx="1"/>
          </p:nvPr>
        </p:nvSpPr>
        <p:spPr>
          <a:xfrm>
            <a:off x="311700" y="954600"/>
            <a:ext cx="8520600" cy="36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6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700"/>
              <a:buChar char="●"/>
            </a:pPr>
            <a:r>
              <a:rPr lang="en-CA" sz="1700" b="1" dirty="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It prevents Boredom</a:t>
            </a:r>
            <a:endParaRPr sz="1700" b="1" dirty="0">
              <a:solidFill>
                <a:schemeClr val="accen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marL="914400" lvl="1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300"/>
              <a:buFont typeface="Cambria"/>
              <a:buChar char="○"/>
            </a:pPr>
            <a:r>
              <a:rPr lang="en-CA" sz="1300" dirty="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Job rotation happens frequently on every level, and in some cases, every hour. </a:t>
            </a:r>
            <a:endParaRPr sz="1300" dirty="0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914400" lvl="1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300"/>
              <a:buFont typeface="Cambria"/>
              <a:buChar char="○"/>
            </a:pPr>
            <a:r>
              <a:rPr lang="en-CA" sz="1300" dirty="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Assigned to eight different roles, overlooking other cast members and guest experiences from every angle of the location. </a:t>
            </a:r>
            <a:endParaRPr sz="1300" b="1" dirty="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marL="457200" lvl="0" indent="-336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700"/>
              <a:buChar char="●"/>
            </a:pPr>
            <a:r>
              <a:rPr lang="en-CA" sz="1700" b="1" dirty="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Explore their options</a:t>
            </a:r>
            <a:endParaRPr sz="1700" b="1" dirty="0">
              <a:solidFill>
                <a:schemeClr val="accen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marL="914400" lvl="1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300"/>
              <a:buFont typeface="Cambria"/>
              <a:buChar char="○"/>
            </a:pPr>
            <a:r>
              <a:rPr lang="en-CA" sz="1300" dirty="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Multiple opportunities to explore their options and find their passion.</a:t>
            </a:r>
            <a:endParaRPr sz="1300" dirty="0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914400" lvl="1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300"/>
              <a:buFont typeface="Cambria"/>
              <a:buChar char="○"/>
            </a:pPr>
            <a:r>
              <a:rPr lang="en-CA" sz="1300" dirty="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Utilise their individual talents to improve the overall productivity and success of the company. </a:t>
            </a:r>
            <a:endParaRPr sz="1300" dirty="0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914400" lvl="1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300"/>
              <a:buFont typeface="Cambria"/>
              <a:buChar char="○"/>
            </a:pPr>
            <a:r>
              <a:rPr lang="en-CA" sz="1300" dirty="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No competition between employees for positions.</a:t>
            </a:r>
            <a:endParaRPr sz="1300" b="1" dirty="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marL="457200" lvl="0" indent="-336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700"/>
              <a:buChar char="●"/>
            </a:pPr>
            <a:r>
              <a:rPr lang="en-CA" sz="1700" b="1" dirty="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Improve workplace Culture</a:t>
            </a:r>
            <a:endParaRPr sz="1700" b="1" dirty="0">
              <a:solidFill>
                <a:schemeClr val="accen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Cambria"/>
              <a:buChar char="○"/>
            </a:pPr>
            <a:r>
              <a:rPr lang="en-CA" sz="1300" dirty="0">
                <a:solidFill>
                  <a:srgbClr val="222222"/>
                </a:solidFill>
                <a:latin typeface="Cambria"/>
                <a:ea typeface="Cambria"/>
                <a:cs typeface="Cambria"/>
                <a:sym typeface="Cambria"/>
              </a:rPr>
              <a:t>Opportunity to learn and grow under different supervisors</a:t>
            </a:r>
            <a:endParaRPr sz="1300" dirty="0">
              <a:solidFill>
                <a:srgbClr val="22222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Cambria"/>
              <a:buChar char="○"/>
            </a:pPr>
            <a:r>
              <a:rPr lang="en-CA" sz="1300" dirty="0">
                <a:solidFill>
                  <a:srgbClr val="222222"/>
                </a:solidFill>
                <a:latin typeface="Cambria"/>
                <a:ea typeface="Cambria"/>
                <a:cs typeface="Cambria"/>
                <a:sym typeface="Cambria"/>
              </a:rPr>
              <a:t>Bring their previous insights to the next role</a:t>
            </a:r>
            <a:endParaRPr sz="1300" dirty="0">
              <a:solidFill>
                <a:srgbClr val="22222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Cambria"/>
              <a:buChar char="○"/>
            </a:pPr>
            <a:r>
              <a:rPr lang="en-CA" sz="1300" dirty="0">
                <a:solidFill>
                  <a:srgbClr val="222222"/>
                </a:solidFill>
                <a:latin typeface="Cambria"/>
                <a:ea typeface="Cambria"/>
                <a:cs typeface="Cambria"/>
                <a:sym typeface="Cambria"/>
              </a:rPr>
              <a:t>Encourages the growth of individual employees as well as the company as a whole.</a:t>
            </a:r>
            <a:endParaRPr sz="1300" b="1" dirty="0">
              <a:solidFill>
                <a:srgbClr val="222222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Disney Structure</a:t>
            </a:r>
            <a:endParaRPr/>
          </a:p>
        </p:txBody>
      </p:sp>
      <p:sp>
        <p:nvSpPr>
          <p:cNvPr id="169" name="Google Shape;169;p27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CA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Multidivisional (M-form) organizational structure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298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lang="en-CA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Business Type Segments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371600" lvl="2" indent="-298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</a:pPr>
            <a:r>
              <a:rPr lang="en-CA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Parks &amp; Resorts, Studio Entertainment, Consumer Products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298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lang="en-CA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Functional Groups Divisions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371600" lvl="2" indent="-298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</a:pPr>
            <a:r>
              <a:rPr lang="en-CA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Finance, Communications, Legal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298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lang="en-CA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Geographic Divisions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371600" lvl="2" indent="-298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</a:pPr>
            <a:r>
              <a:rPr lang="en-CA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North America, Europe, Asia Pacific, Latin America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0" name="Google Shape;17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1625" y="686273"/>
            <a:ext cx="3230676" cy="389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Bob Iger</a:t>
            </a:r>
            <a:endParaRPr/>
          </a:p>
        </p:txBody>
      </p:sp>
      <p:sp>
        <p:nvSpPr>
          <p:cNvPr id="176" name="Google Shape;176;p28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>
                <a:solidFill>
                  <a:srgbClr val="000000"/>
                </a:solidFill>
              </a:rPr>
              <a:t>CEO from 2005 to 2020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CA">
                <a:solidFill>
                  <a:srgbClr val="000000"/>
                </a:solidFill>
              </a:rPr>
              <a:t>Acquired Pixar, Marvel, Lucasfilm, 21st Century Fox</a:t>
            </a:r>
            <a:endParaRPr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CA">
                <a:solidFill>
                  <a:srgbClr val="000000"/>
                </a:solidFill>
              </a:rPr>
              <a:t>Hong Kong and Shanghai Disneyland's</a:t>
            </a:r>
            <a:endParaRPr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CA">
                <a:solidFill>
                  <a:srgbClr val="000000"/>
                </a:solidFill>
              </a:rPr>
              <a:t>Disney +</a:t>
            </a:r>
            <a:endParaRPr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CA">
                <a:solidFill>
                  <a:srgbClr val="000000"/>
                </a:solidFill>
              </a:rPr>
              <a:t>3.3 Billion 2006 to 11 Billion 2019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177" name="Google Shape;177;p28"/>
          <p:cNvPicPr preferRelativeResize="0"/>
          <p:nvPr/>
        </p:nvPicPr>
        <p:blipFill rotWithShape="1">
          <a:blip r:embed="rId3">
            <a:alphaModFix/>
          </a:blip>
          <a:srcRect l="-1740" t="-4460" r="1740" b="4460"/>
          <a:stretch/>
        </p:blipFill>
        <p:spPr>
          <a:xfrm>
            <a:off x="6389545" y="1029825"/>
            <a:ext cx="2442755" cy="333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Leadership Qualities/Principles of Bob Iger</a:t>
            </a:r>
            <a:endParaRPr/>
          </a:p>
        </p:txBody>
      </p:sp>
      <p:sp>
        <p:nvSpPr>
          <p:cNvPr id="183" name="Google Shape;183;p29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>
                <a:solidFill>
                  <a:srgbClr val="000000"/>
                </a:solidFill>
              </a:rPr>
              <a:t>9 principles of leadership</a:t>
            </a:r>
            <a:endParaRPr>
              <a:solidFill>
                <a:srgbClr val="000000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</a:pPr>
            <a:r>
              <a:rPr lang="en-CA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Optimism. 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</a:pPr>
            <a:r>
              <a:rPr lang="en-CA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Courage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</a:pPr>
            <a:r>
              <a:rPr lang="en-CA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Focus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</a:pPr>
            <a:r>
              <a:rPr lang="en-CA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Decisiveness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</a:pPr>
            <a:r>
              <a:rPr lang="en-CA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Curiosity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</a:pPr>
            <a:r>
              <a:rPr lang="en-CA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Fairness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</a:pPr>
            <a:r>
              <a:rPr lang="en-CA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Authenticity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</a:pPr>
            <a:r>
              <a:rPr lang="en-CA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Relentless Pursuit of Perfection. 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</a:pPr>
            <a:r>
              <a:rPr lang="en-CA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Integrity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CA" sz="1100" b="1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(Iger, p.22-23) </a:t>
            </a:r>
            <a:r>
              <a:rPr lang="en-CA" sz="11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(Iger &amp; MasterClass, 2021)</a:t>
            </a:r>
            <a:endParaRPr sz="1100" b="1">
              <a:solidFill>
                <a:srgbClr val="2222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4" name="Google Shape;18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4775" y="1130875"/>
            <a:ext cx="4067525" cy="357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1"/>
          <p:cNvSpPr txBox="1">
            <a:spLocks noGrp="1"/>
          </p:cNvSpPr>
          <p:nvPr>
            <p:ph type="body" idx="1"/>
          </p:nvPr>
        </p:nvSpPr>
        <p:spPr>
          <a:xfrm>
            <a:off x="138775" y="1075550"/>
            <a:ext cx="8693400" cy="368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85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Central Florida Theme Parks. (2018a, April 23). </a:t>
            </a:r>
            <a:r>
              <a:rPr lang="en-CA" sz="850" i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CAST MEMBERS</a:t>
            </a:r>
            <a:r>
              <a:rPr lang="en-CA" sz="85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[Photo]. </a:t>
            </a:r>
            <a:r>
              <a:rPr lang="en-CA" sz="85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https://www.positivelyosceola.com/disney-world-hirng-3500/</a:t>
            </a:r>
            <a:endParaRPr sz="85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85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Central Florida Theme Parks. (2018b, April 23). </a:t>
            </a:r>
            <a:r>
              <a:rPr lang="en-CA" sz="850" i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Walt Disney</a:t>
            </a:r>
            <a:r>
              <a:rPr lang="en-CA" sz="85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[Photo]. Cast Members. </a:t>
            </a:r>
            <a:r>
              <a:rPr lang="en-CA" sz="85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https://www.google.com/url?sa=i&amp;url=https%3A%2F%2Fwww.positivelyosceola.com%2Fdisney-world-hirng-3500%2F&amp;psig=AOvVaw2ATa9nJLocBAWBOKJlNnqB&amp;ust=1638085729607000&amp;source=images&amp;cd=vfe&amp;ved=0CAsQjRxqFwoTCMCV_tbet_QCFQAAAAAdAAAAABAZ</a:t>
            </a:r>
            <a:endParaRPr sz="85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850" i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Disney Attractions Cast Members</a:t>
            </a:r>
            <a:r>
              <a:rPr lang="en-CA" sz="85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(2014, April 22). [Photo]. Doctor Disney. </a:t>
            </a:r>
            <a:r>
              <a:rPr lang="en-CA" sz="85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www.google.com/url?sa=i&amp;url=http%3A%2F%2Fdoctordisney.com%2F2014%2F04%2F22%2F10-things-disney-attractions-disney-cast-members-dont-want-you-to-know%2F&amp;psig=AOvVaw3Q1uKvj1NvVrOfUp6somR8&amp;ust=1638087550303000&amp;source=images&amp;cd=vfe&amp;ved=0CAsQjRxqFwoTCPjMuLnlt_QCFQAAAAAdAAAAABAD</a:t>
            </a:r>
            <a:endParaRPr sz="85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85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Disney Institute Team. (2020, December 14). </a:t>
            </a:r>
            <a:r>
              <a:rPr lang="en-CA" sz="850" i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Training Course</a:t>
            </a:r>
            <a:r>
              <a:rPr lang="en-CA" sz="85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[Photo]. Disney Institute Blog. </a:t>
            </a:r>
            <a:r>
              <a:rPr lang="en-CA" sz="85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www.google.com/url?sa=i&amp;url=https%3A%2F%2Fwww.disneyinstitute.com%2Fblog%2Fnew-year-new-skills-reach-your-2021-professional-goals-with-courses-from-49%2F&amp;psig=AOvVaw3jbn5qPr2MiBvjQAfaH_nR&amp;ust=1638087331914000&amp;source=images&amp;cd=vfe&amp;ved=0CAsQjRxqFwoTCLC3iNHkt_QCFQAAAAAdAAAAABAD</a:t>
            </a:r>
            <a:endParaRPr sz="85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85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Harris, W. (2020, January 27). </a:t>
            </a:r>
            <a:r>
              <a:rPr lang="en-CA" sz="850" i="1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Why is it Called a Phillips Screwdriver?</a:t>
            </a:r>
            <a:r>
              <a:rPr lang="en-CA" sz="85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Handyman Guides. </a:t>
            </a:r>
            <a:r>
              <a:rPr lang="en-CA" sz="850" u="sng" dirty="0">
                <a:solidFill>
                  <a:schemeClr val="hlink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  <a:hlinkClick r:id="rId7"/>
              </a:rPr>
              <a:t>https://handymanguides.com/tips/phillips-screwdriver-history/</a:t>
            </a:r>
            <a:endParaRPr sz="85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5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5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31"/>
          <p:cNvSpPr txBox="1">
            <a:spLocks noGrp="1"/>
          </p:cNvSpPr>
          <p:nvPr>
            <p:ph type="title"/>
          </p:nvPr>
        </p:nvSpPr>
        <p:spPr>
          <a:xfrm>
            <a:off x="225175" y="1773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References</a:t>
            </a:r>
            <a:endParaRPr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2"/>
          <p:cNvSpPr txBox="1">
            <a:spLocks noGrp="1"/>
          </p:cNvSpPr>
          <p:nvPr>
            <p:ph type="body" idx="1"/>
          </p:nvPr>
        </p:nvSpPr>
        <p:spPr>
          <a:xfrm>
            <a:off x="311700" y="199500"/>
            <a:ext cx="8520600" cy="4369500"/>
          </a:xfrm>
          <a:prstGeom prst="rect">
            <a:avLst/>
          </a:prstGeom>
        </p:spPr>
        <p:txBody>
          <a:bodyPr spcFirstLastPara="1" wrap="square" lIns="90000" tIns="91425" rIns="91425" bIns="91425" anchor="t" anchorCtr="0">
            <a:normAutofit/>
          </a:bodyPr>
          <a:lstStyle/>
          <a:p>
            <a:pPr marL="457200" lvl="0" indent="-36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8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Leibacher, H. (2020, March 5). </a:t>
            </a:r>
            <a:r>
              <a:rPr lang="en-CA" sz="850" i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DISNEY CEOS THROUGH THE YEARS</a:t>
            </a:r>
            <a:r>
              <a:rPr lang="en-CA" sz="8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[Photo]. World of Walt. </a:t>
            </a:r>
            <a:r>
              <a:rPr lang="en-CA" sz="850" u="sng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https://www.google.com/url?sa=i&amp;url=https%3A%2F%2Fwww.worldofwalt.com%2Fa-legacy-of-leaders-disney-ceos-through-the-years.html&amp;psig=AOvVaw1oumsHPGUPJcultrhBZGX_&amp;ust=1638085525970000&amp;source=images&amp;cd=vfe&amp;ved=0CAsQjRxqFwoTCIi2uPjdt_QCFQAAAAAdAAAAABAJ</a:t>
            </a:r>
            <a:endParaRPr sz="8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6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8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Olya, G. (2020, September 29). </a:t>
            </a:r>
            <a:r>
              <a:rPr lang="en-CA" sz="850" i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Disneyland employee</a:t>
            </a:r>
            <a:r>
              <a:rPr lang="en-CA" sz="8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[Photo]. The Secret Life of a Disneyland Employee. </a:t>
            </a:r>
            <a:r>
              <a:rPr lang="en-CA" sz="850" u="sng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https://www.google.com/url?sa=i&amp;url=https%3A%2F%2Fwww.gobankingrates.com%2Fmoney%2Fjobs%2Fsecrets-of-disneyland-employees%2F&amp;psig=AOvVaw3SBk7vc2qVi3ytw_ePZYSQ&amp;ust=1638083130822000&amp;source=images&amp;cd=vfe&amp;ved=0CAsQjRxqFwoTCPDFlYLVt_QCFQAAAAAdAAAAABAD</a:t>
            </a:r>
            <a:endParaRPr sz="8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6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8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Popick, J. (2015, November 6). </a:t>
            </a:r>
            <a:r>
              <a:rPr lang="en-CA" sz="850" i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Cross-Training</a:t>
            </a:r>
            <a:r>
              <a:rPr lang="en-CA" sz="8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[Photo]. Team Building. </a:t>
            </a:r>
            <a:r>
              <a:rPr lang="en-CA" sz="850" u="sng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https://www.google.com/url?sa=i&amp;url=https%3A%2F%2Fwww.inc.com%2Fjanine-popick%2F5-critical-reasons-to-cross-train-your-employees.html&amp;psig=AOvVaw07HimEGOimJTvKyVVdcqNS&amp;ust=1638086728616000&amp;source=images&amp;cd=vfe&amp;ved=0CAsQjRxqFwoTCKCv8cjit_QCFQAAAAAdAAAAABAD</a:t>
            </a:r>
            <a:endParaRPr sz="850"/>
          </a:p>
          <a:p>
            <a:pPr marL="457200" lvl="0" indent="-36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8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Rothbaum, N. (2017, October 5). Going 10 Rounds With Top Bartender Joaquín Simó. </a:t>
            </a:r>
            <a:r>
              <a:rPr lang="en-CA" sz="850" i="1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 Daily Beast</a:t>
            </a:r>
            <a:r>
              <a:rPr lang="en-CA" sz="8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en-CA" sz="850" u="sng">
                <a:solidFill>
                  <a:schemeClr val="hlink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  <a:hlinkClick r:id="rId6"/>
              </a:rPr>
              <a:t>https://www.thedailybeast.com/going-10-rounds-with-top-bartender-joaquin-simo</a:t>
            </a:r>
            <a:endParaRPr sz="8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6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850" i="1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Screwdriver (cocktail)</a:t>
            </a:r>
            <a:r>
              <a:rPr lang="en-CA" sz="8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. (2021, November 10). Wikipedia. https://en.wikipedia.org/wiki/Screwdriver_(cocktail)</a:t>
            </a:r>
            <a:endParaRPr sz="8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6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850" i="1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To Call or to be Called, That is the Question</a:t>
            </a:r>
            <a:r>
              <a:rPr lang="en-CA" sz="8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. (n.d.). Callcentrejob.ca. Retrieved November 30, 2021, from https://www.callcentrejob.ca/tools-and-resources/professional-development-and-training-in-a-call-center/</a:t>
            </a:r>
            <a:endParaRPr sz="85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Work Experience with Diversity and Team Performance</a:t>
            </a:r>
            <a:endParaRPr/>
          </a:p>
        </p:txBody>
      </p:sp>
      <p:sp>
        <p:nvSpPr>
          <p:cNvPr id="74" name="Google Shape;74;p14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b="1">
                <a:solidFill>
                  <a:srgbClr val="222222"/>
                </a:solidFill>
              </a:rPr>
              <a:t>Diversity is a double-edged sword:</a:t>
            </a:r>
            <a:endParaRPr b="1"/>
          </a:p>
          <a:p>
            <a:pPr marL="457200" lvl="0" indent="-3429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274E13"/>
              </a:buClr>
              <a:buSzPts val="1800"/>
              <a:buChar char="●"/>
            </a:pPr>
            <a:r>
              <a:rPr lang="en-CA">
                <a:solidFill>
                  <a:srgbClr val="274E13"/>
                </a:solidFill>
              </a:rPr>
              <a:t>Having various perspectives increases a team’s ability to solve problems</a:t>
            </a:r>
            <a:endParaRPr sz="1800">
              <a:solidFill>
                <a:srgbClr val="274E13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CA" sz="1400">
                <a:solidFill>
                  <a:srgbClr val="274E13"/>
                </a:solidFill>
              </a:rPr>
              <a:t>POV: Call Centre employee engaging in empathy</a:t>
            </a:r>
            <a:endParaRPr>
              <a:solidFill>
                <a:srgbClr val="274E13"/>
              </a:solidFill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Clr>
                <a:srgbClr val="660000"/>
              </a:buClr>
              <a:buSzPts val="1800"/>
              <a:buChar char="●"/>
            </a:pPr>
            <a:r>
              <a:rPr lang="en-CA">
                <a:solidFill>
                  <a:srgbClr val="660000"/>
                </a:solidFill>
              </a:rPr>
              <a:t>Too many differing perspectives can create communication problems</a:t>
            </a:r>
            <a:endParaRPr>
              <a:solidFill>
                <a:srgbClr val="660000"/>
              </a:solidFill>
            </a:endParaRPr>
          </a:p>
          <a:p>
            <a:pPr marL="0" lvl="0" indent="0" algn="ctr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CA" sz="1400">
                <a:solidFill>
                  <a:srgbClr val="660000"/>
                </a:solidFill>
              </a:rPr>
              <a:t>POV: Bartender and Bar Runner working in sync</a:t>
            </a:r>
            <a:endParaRPr>
              <a:solidFill>
                <a:srgbClr val="660000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Goodbye!</a:t>
            </a:r>
            <a:endParaRPr/>
          </a:p>
        </p:txBody>
      </p:sp>
      <p:pic>
        <p:nvPicPr>
          <p:cNvPr id="207" name="Google Shape;207;p33" title="Bob Iger goodbye.mp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92969" y="1692725"/>
            <a:ext cx="1758050" cy="1758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What does a call centre look like?</a:t>
            </a:r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81" name="Google Shape;8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351550"/>
            <a:ext cx="4639676" cy="309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92696" y="1266325"/>
            <a:ext cx="3939605" cy="3302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119150" y="1220300"/>
            <a:ext cx="9382289" cy="335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Learning from empathetic communicators</a:t>
            </a:r>
            <a:endParaRPr/>
          </a:p>
        </p:txBody>
      </p:sp>
      <p:sp>
        <p:nvSpPr>
          <p:cNvPr id="89" name="Google Shape;89;p16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800"/>
              <a:buChar char="●"/>
            </a:pPr>
            <a:r>
              <a:rPr lang="en-CA">
                <a:solidFill>
                  <a:srgbClr val="222222"/>
                </a:solidFill>
              </a:rPr>
              <a:t>Men engage in “Report Talk” </a:t>
            </a:r>
            <a:endParaRPr>
              <a:solidFill>
                <a:srgbClr val="222222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Char char="○"/>
            </a:pPr>
            <a:r>
              <a:rPr lang="en-CA">
                <a:solidFill>
                  <a:srgbClr val="222222"/>
                </a:solidFill>
              </a:rPr>
              <a:t>Facts</a:t>
            </a:r>
            <a:endParaRPr>
              <a:solidFill>
                <a:srgbClr val="222222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Char char="○"/>
            </a:pPr>
            <a:r>
              <a:rPr lang="en-CA">
                <a:solidFill>
                  <a:srgbClr val="222222"/>
                </a:solidFill>
              </a:rPr>
              <a:t>Strictly problem solving</a:t>
            </a:r>
            <a:endParaRPr>
              <a:solidFill>
                <a:srgbClr val="222222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800"/>
              <a:buChar char="●"/>
            </a:pPr>
            <a:r>
              <a:rPr lang="en-CA">
                <a:solidFill>
                  <a:srgbClr val="222222"/>
                </a:solidFill>
              </a:rPr>
              <a:t>“Women have a higher of relationship building through ‘rapport talk’”</a:t>
            </a:r>
            <a:endParaRPr>
              <a:solidFill>
                <a:srgbClr val="222222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Char char="○"/>
            </a:pPr>
            <a:r>
              <a:rPr lang="en-CA">
                <a:solidFill>
                  <a:srgbClr val="222222"/>
                </a:solidFill>
              </a:rPr>
              <a:t>Building relationships</a:t>
            </a:r>
            <a:endParaRPr>
              <a:solidFill>
                <a:srgbClr val="222222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Char char="○"/>
            </a:pPr>
            <a:r>
              <a:rPr lang="en-CA">
                <a:solidFill>
                  <a:srgbClr val="222222"/>
                </a:solidFill>
              </a:rPr>
              <a:t>Empathizing with each other</a:t>
            </a:r>
            <a:endParaRPr>
              <a:solidFill>
                <a:srgbClr val="222222"/>
              </a:solidFill>
            </a:endParaRPr>
          </a:p>
          <a:p>
            <a:pPr marL="457200" lvl="0" indent="0" algn="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CA">
                <a:solidFill>
                  <a:srgbClr val="222222"/>
                </a:solidFill>
              </a:rPr>
              <a:t>(Mcshane et al., 2021, p. 263)</a:t>
            </a:r>
            <a:endParaRPr>
              <a:solidFill>
                <a:srgbClr val="222222"/>
              </a:solidFill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Clr>
                <a:srgbClr val="222222"/>
              </a:buClr>
              <a:buSzPts val="1800"/>
              <a:buChar char="●"/>
            </a:pPr>
            <a:r>
              <a:rPr lang="en-CA">
                <a:solidFill>
                  <a:srgbClr val="222222"/>
                </a:solidFill>
              </a:rPr>
              <a:t>In a call centre environment, empathy is the key to customer service</a:t>
            </a:r>
            <a:endParaRPr>
              <a:solidFill>
                <a:srgbClr val="22222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But really, what is a screwdriver?</a:t>
            </a:r>
            <a:endParaRPr/>
          </a:p>
        </p:txBody>
      </p:sp>
      <p:sp>
        <p:nvSpPr>
          <p:cNvPr id="95" name="Google Shape;95;p17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CA">
                <a:solidFill>
                  <a:srgbClr val="000000"/>
                </a:solidFill>
              </a:rPr>
              <a:t>One word can have different meanings</a:t>
            </a:r>
            <a:endParaRPr>
              <a:solidFill>
                <a:srgbClr val="000000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-CA">
                <a:solidFill>
                  <a:srgbClr val="000000"/>
                </a:solidFill>
              </a:rPr>
              <a:t>Context matters</a:t>
            </a:r>
            <a:endParaRPr>
              <a:solidFill>
                <a:srgbClr val="000000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-CA">
                <a:solidFill>
                  <a:srgbClr val="000000"/>
                </a:solidFill>
              </a:rPr>
              <a:t>Having common perspectives is key to </a:t>
            </a:r>
            <a:br>
              <a:rPr lang="en-CA">
                <a:solidFill>
                  <a:srgbClr val="000000"/>
                </a:solidFill>
              </a:rPr>
            </a:br>
            <a:r>
              <a:rPr lang="en-CA">
                <a:solidFill>
                  <a:srgbClr val="000000"/>
                </a:solidFill>
              </a:rPr>
              <a:t>effective communication</a:t>
            </a:r>
            <a:endParaRPr>
              <a:solidFill>
                <a:srgbClr val="000000"/>
              </a:solidFill>
            </a:endParaRPr>
          </a:p>
          <a:p>
            <a:pPr marL="9144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CA">
                <a:solidFill>
                  <a:srgbClr val="000000"/>
                </a:solidFill>
              </a:rPr>
              <a:t>It takes effort to understand each other</a:t>
            </a:r>
            <a:endParaRPr>
              <a:solidFill>
                <a:srgbClr val="000000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-CA">
                <a:solidFill>
                  <a:srgbClr val="000000"/>
                </a:solidFill>
              </a:rPr>
              <a:t>Diversity makes it harder</a:t>
            </a:r>
            <a:endParaRPr>
              <a:solidFill>
                <a:srgbClr val="000000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-CA">
                <a:solidFill>
                  <a:srgbClr val="000000"/>
                </a:solidFill>
              </a:rPr>
              <a:t>Different backgrounds means different interpretations of </a:t>
            </a:r>
            <a:br>
              <a:rPr lang="en-CA">
                <a:solidFill>
                  <a:srgbClr val="000000"/>
                </a:solidFill>
              </a:rPr>
            </a:br>
            <a:r>
              <a:rPr lang="en-CA">
                <a:solidFill>
                  <a:srgbClr val="000000"/>
                </a:solidFill>
              </a:rPr>
              <a:t>context clues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96" name="Google Shape;9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8231" y="1241413"/>
            <a:ext cx="2419644" cy="3352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2500" y="0"/>
            <a:ext cx="7853751" cy="5239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Diversity at a workplace</a:t>
            </a:r>
            <a:endParaRPr/>
          </a:p>
        </p:txBody>
      </p:sp>
      <p:sp>
        <p:nvSpPr>
          <p:cNvPr id="103" name="Google Shape;103;p18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7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>
                <a:solidFill>
                  <a:srgbClr val="000000"/>
                </a:solidFill>
              </a:rPr>
              <a:t>What does a diverse group of people bring to a workplace?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00"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CA">
                <a:solidFill>
                  <a:srgbClr val="000000"/>
                </a:solidFill>
              </a:rPr>
              <a:t>Variety of Perspectives</a:t>
            </a:r>
            <a:endParaRPr>
              <a:solidFill>
                <a:srgbClr val="000000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-CA">
                <a:solidFill>
                  <a:srgbClr val="000000"/>
                </a:solidFill>
              </a:rPr>
              <a:t>People from different cultures have different ways of thinking at a same problem. Embracing perspectives from various cultures, backgrounds, and ethnicities helps us see problems anew, and consider ideas that may go unnoticed.</a:t>
            </a:r>
            <a:endParaRPr>
              <a:solidFill>
                <a:srgbClr val="000000"/>
              </a:solidFill>
            </a:endParaRPr>
          </a:p>
          <a:p>
            <a:pPr marL="9144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00"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CA">
                <a:solidFill>
                  <a:srgbClr val="000000"/>
                </a:solidFill>
              </a:rPr>
              <a:t>Increased Creativity</a:t>
            </a:r>
            <a:endParaRPr>
              <a:solidFill>
                <a:srgbClr val="000000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-CA">
                <a:solidFill>
                  <a:srgbClr val="000000"/>
                </a:solidFill>
              </a:rPr>
              <a:t>A meta-analysis of 108 studies and more than 10,000 teams indicated that there are creativity gains produced by higher team diversity. Directly correlated with more perspectives on a problem.</a:t>
            </a:r>
            <a:endParaRPr>
              <a:solidFill>
                <a:srgbClr val="000000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  <p:pic>
        <p:nvPicPr>
          <p:cNvPr id="104" name="Google Shape;10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1700" y="1363375"/>
            <a:ext cx="8277825" cy="3277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Diversity at a workplace</a:t>
            </a:r>
            <a:endParaRPr/>
          </a:p>
        </p:txBody>
      </p:sp>
      <p:sp>
        <p:nvSpPr>
          <p:cNvPr id="110" name="Google Shape;110;p19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7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>
                <a:solidFill>
                  <a:srgbClr val="000000"/>
                </a:solidFill>
              </a:rPr>
              <a:t>What does a diverse group of people bring to a workplace?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00"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CA">
                <a:solidFill>
                  <a:srgbClr val="000000"/>
                </a:solidFill>
              </a:rPr>
              <a:t>Higher employee engagement</a:t>
            </a:r>
            <a:endParaRPr>
              <a:solidFill>
                <a:srgbClr val="000000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-CA">
                <a:solidFill>
                  <a:srgbClr val="000000"/>
                </a:solidFill>
              </a:rPr>
              <a:t>There is direct link between organizations with diverse workforces and better engagement &amp; performance. Employers generate loyalty and benefit from increased engagement.</a:t>
            </a:r>
            <a:endParaRPr>
              <a:solidFill>
                <a:srgbClr val="000000"/>
              </a:solidFill>
            </a:endParaRPr>
          </a:p>
          <a:p>
            <a:pPr marL="9144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00"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CA">
                <a:solidFill>
                  <a:srgbClr val="000000"/>
                </a:solidFill>
              </a:rPr>
              <a:t>Better reputation for organization</a:t>
            </a:r>
            <a:endParaRPr>
              <a:solidFill>
                <a:srgbClr val="000000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-CA">
                <a:solidFill>
                  <a:srgbClr val="000000"/>
                </a:solidFill>
              </a:rPr>
              <a:t>67% of job seekers said a diverse workforce is important when considering job offers.</a:t>
            </a:r>
            <a:endParaRPr>
              <a:solidFill>
                <a:srgbClr val="000000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-CA">
                <a:solidFill>
                  <a:srgbClr val="000000"/>
                </a:solidFill>
              </a:rPr>
              <a:t>Companies with diverse workplace has very less Employee turnover rate.</a:t>
            </a:r>
            <a:endParaRPr>
              <a:solidFill>
                <a:srgbClr val="000000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-CA">
                <a:solidFill>
                  <a:srgbClr val="000000"/>
                </a:solidFill>
              </a:rPr>
              <a:t>Increased employee retention by optimization of employee experience.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How Disney Encourages Open Communication</a:t>
            </a:r>
            <a:endParaRPr dirty="0"/>
          </a:p>
        </p:txBody>
      </p:sp>
      <p:sp>
        <p:nvSpPr>
          <p:cNvPr id="116" name="Google Shape;116;p20"/>
          <p:cNvSpPr txBox="1">
            <a:spLocks noGrp="1"/>
          </p:cNvSpPr>
          <p:nvPr>
            <p:ph type="body" idx="1"/>
          </p:nvPr>
        </p:nvSpPr>
        <p:spPr>
          <a:xfrm>
            <a:off x="311700" y="1360200"/>
            <a:ext cx="8520600" cy="3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CA" b="1" dirty="0">
                <a:solidFill>
                  <a:srgbClr val="000000"/>
                </a:solidFill>
              </a:rPr>
              <a:t>Leaders listen to any feedback given by their employees, with the intention to take proper action</a:t>
            </a:r>
            <a:endParaRPr b="1" dirty="0">
              <a:solidFill>
                <a:srgbClr val="000000"/>
              </a:solidFill>
            </a:endParaRPr>
          </a:p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CA" b="1" dirty="0">
                <a:solidFill>
                  <a:srgbClr val="000000"/>
                </a:solidFill>
              </a:rPr>
              <a:t>One specific example is Disney’s “leader walks”, where they work with their team members on a frontline shift, to better understand what the day to day operations look like</a:t>
            </a:r>
            <a:endParaRPr b="1" dirty="0">
              <a:solidFill>
                <a:srgbClr val="000000"/>
              </a:solidFill>
            </a:endParaRPr>
          </a:p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CA" b="1" dirty="0">
                <a:solidFill>
                  <a:srgbClr val="000000"/>
                </a:solidFill>
              </a:rPr>
              <a:t>This is an opportunity for them to personally meet with employees individually in a real-life situation</a:t>
            </a:r>
            <a:endParaRPr b="1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How Collaborative Teamwork Skills are Nurtured</a:t>
            </a:r>
            <a:endParaRPr/>
          </a:p>
        </p:txBody>
      </p:sp>
      <p:sp>
        <p:nvSpPr>
          <p:cNvPr id="122" name="Google Shape;122;p21"/>
          <p:cNvSpPr txBox="1">
            <a:spLocks noGrp="1"/>
          </p:cNvSpPr>
          <p:nvPr>
            <p:ph type="body" idx="1"/>
          </p:nvPr>
        </p:nvSpPr>
        <p:spPr>
          <a:xfrm>
            <a:off x="311700" y="14949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CA" b="1" dirty="0">
                <a:solidFill>
                  <a:srgbClr val="000000"/>
                </a:solidFill>
              </a:rPr>
              <a:t>At Disney, collaboration skills within a team are often developed through constructive conflict </a:t>
            </a:r>
            <a:endParaRPr b="1" dirty="0">
              <a:solidFill>
                <a:srgbClr val="000000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CA" b="1" dirty="0">
                <a:solidFill>
                  <a:srgbClr val="000000"/>
                </a:solidFill>
              </a:rPr>
              <a:t>Leaders are always looking for ways to push their teams to use their collaboration skills</a:t>
            </a:r>
            <a:endParaRPr b="1" dirty="0">
              <a:solidFill>
                <a:srgbClr val="000000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CA" b="1" dirty="0">
                <a:solidFill>
                  <a:srgbClr val="000000"/>
                </a:solidFill>
              </a:rPr>
              <a:t>Constructive conflict is an effective way of strengthening their teamwork skills, and will help the organization to grow and move forwards</a:t>
            </a:r>
            <a:endParaRPr b="1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CE93D8"/>
      </a:accent2>
      <a:accent3>
        <a:srgbClr val="4DB6AC"/>
      </a:accent3>
      <a:accent4>
        <a:srgbClr val="FF9800"/>
      </a:accent4>
      <a:accent5>
        <a:srgbClr val="009668"/>
      </a:accent5>
      <a:accent6>
        <a:srgbClr val="EEFF41"/>
      </a:accent6>
      <a:hlink>
        <a:srgbClr val="009668"/>
      </a:hlink>
      <a:folHlink>
        <a:srgbClr val="00966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1469</Words>
  <Application>Microsoft Office PowerPoint</Application>
  <PresentationFormat>On-screen Show (16:9)</PresentationFormat>
  <Paragraphs>140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Open Sans</vt:lpstr>
      <vt:lpstr>PT Sans Narrow</vt:lpstr>
      <vt:lpstr>Cambria</vt:lpstr>
      <vt:lpstr>Arial</vt:lpstr>
      <vt:lpstr>Tropic</vt:lpstr>
      <vt:lpstr>The Walt Disney Company</vt:lpstr>
      <vt:lpstr>Work Experience with Diversity and Team Performance</vt:lpstr>
      <vt:lpstr>What does a call centre look like?</vt:lpstr>
      <vt:lpstr>Learning from empathetic communicators</vt:lpstr>
      <vt:lpstr>But really, what is a screwdriver?</vt:lpstr>
      <vt:lpstr>Diversity at a workplace</vt:lpstr>
      <vt:lpstr>Diversity at a workplace</vt:lpstr>
      <vt:lpstr>How Disney Encourages Open Communication</vt:lpstr>
      <vt:lpstr>How Collaborative Teamwork Skills are Nurtured</vt:lpstr>
      <vt:lpstr>PowerPoint Presentation</vt:lpstr>
      <vt:lpstr>Leadership and Employee Training Programs</vt:lpstr>
      <vt:lpstr>Professional Development Training Course</vt:lpstr>
      <vt:lpstr>Cross-Training</vt:lpstr>
      <vt:lpstr>Key advantages of Cross-training</vt:lpstr>
      <vt:lpstr>Disney Structure</vt:lpstr>
      <vt:lpstr>Bob Iger</vt:lpstr>
      <vt:lpstr>Leadership Qualities/Principles of Bob Iger</vt:lpstr>
      <vt:lpstr>References</vt:lpstr>
      <vt:lpstr>PowerPoint Presentation</vt:lpstr>
      <vt:lpstr>Goodbye!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Walt Disney Company</dc:title>
  <dc:creator>Uluc Birol</dc:creator>
  <cp:lastModifiedBy>Uluc Birol</cp:lastModifiedBy>
  <cp:revision>1</cp:revision>
  <dcterms:modified xsi:type="dcterms:W3CDTF">2021-11-30T17:49:26Z</dcterms:modified>
</cp:coreProperties>
</file>